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3"/>
  </p:notesMasterIdLst>
  <p:handoutMasterIdLst>
    <p:handoutMasterId r:id="rId44"/>
  </p:handoutMasterIdLst>
  <p:sldIdLst>
    <p:sldId id="2740" r:id="rId2"/>
    <p:sldId id="2809" r:id="rId3"/>
    <p:sldId id="2982" r:id="rId4"/>
    <p:sldId id="1863" r:id="rId5"/>
    <p:sldId id="2865" r:id="rId6"/>
    <p:sldId id="2710" r:id="rId7"/>
    <p:sldId id="2981" r:id="rId8"/>
    <p:sldId id="2818" r:id="rId9"/>
    <p:sldId id="2989" r:id="rId10"/>
    <p:sldId id="2996" r:id="rId11"/>
    <p:sldId id="2990" r:id="rId12"/>
    <p:sldId id="2802" r:id="rId13"/>
    <p:sldId id="2993" r:id="rId14"/>
    <p:sldId id="2994" r:id="rId15"/>
    <p:sldId id="2997" r:id="rId16"/>
    <p:sldId id="2991" r:id="rId17"/>
    <p:sldId id="2744" r:id="rId18"/>
    <p:sldId id="2208" r:id="rId19"/>
    <p:sldId id="1833" r:id="rId20"/>
    <p:sldId id="2998" r:id="rId21"/>
    <p:sldId id="1838" r:id="rId22"/>
    <p:sldId id="2215" r:id="rId23"/>
    <p:sldId id="2757" r:id="rId24"/>
    <p:sldId id="2999" r:id="rId25"/>
    <p:sldId id="1719" r:id="rId26"/>
    <p:sldId id="2625" r:id="rId27"/>
    <p:sldId id="2626" r:id="rId28"/>
    <p:sldId id="1855" r:id="rId29"/>
    <p:sldId id="3000" r:id="rId30"/>
    <p:sldId id="2983" r:id="rId31"/>
    <p:sldId id="2995" r:id="rId32"/>
    <p:sldId id="2045" r:id="rId33"/>
    <p:sldId id="3001" r:id="rId34"/>
    <p:sldId id="2984" r:id="rId35"/>
    <p:sldId id="2985" r:id="rId36"/>
    <p:sldId id="2945" r:id="rId37"/>
    <p:sldId id="2986" r:id="rId38"/>
    <p:sldId id="2951" r:id="rId39"/>
    <p:sldId id="2956" r:id="rId40"/>
    <p:sldId id="2957" r:id="rId41"/>
    <p:sldId id="285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F37440"/>
    <a:srgbClr val="2C895B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6"/>
    <p:restoredTop sz="96237"/>
  </p:normalViewPr>
  <p:slideViewPr>
    <p:cSldViewPr snapToGrid="0" snapToObjects="1">
      <p:cViewPr varScale="1">
        <p:scale>
          <a:sx n="158" d="100"/>
          <a:sy n="158" d="100"/>
        </p:scale>
        <p:origin x="1160" y="18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5/12/24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frames Before Amazon Web Cloud Computing">
            <a:extLst>
              <a:ext uri="{FF2B5EF4-FFF2-40B4-BE49-F238E27FC236}">
                <a16:creationId xmlns:a16="http://schemas.microsoft.com/office/drawing/2014/main" id="{BA3EFA0F-3F42-C308-BDE0-F792346F51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5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NUL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NULL"/><Relationship Id="rId17" Type="http://schemas.openxmlformats.org/officeDocument/2006/relationships/image" Target="../media/image4.tiff"/><Relationship Id="rId2" Type="http://schemas.openxmlformats.org/officeDocument/2006/relationships/tags" Target="../tags/tag2.xml"/><Relationship Id="rId16" Type="http://schemas.openxmlformats.org/officeDocument/2006/relationships/image" Target="NUL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NUL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57" Type="http://schemas.openxmlformats.org/officeDocument/2006/relationships/image" Target="NUL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tags" Target="../tags/tag41.xml"/><Relationship Id="rId52" Type="http://schemas.openxmlformats.org/officeDocument/2006/relationships/tags" Target="NUL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56" Type="http://schemas.openxmlformats.org/officeDocument/2006/relationships/tags" Target="NULL"/><Relationship Id="rId8" Type="http://schemas.openxmlformats.org/officeDocument/2006/relationships/tags" Target="../tags/tag18.xml"/><Relationship Id="rId51" Type="http://schemas.openxmlformats.org/officeDocument/2006/relationships/image" Target="NUL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59" Type="http://schemas.openxmlformats.org/officeDocument/2006/relationships/image" Target="NULL"/><Relationship Id="rId20" Type="http://schemas.openxmlformats.org/officeDocument/2006/relationships/tags" Target="../tags/tag30.xml"/><Relationship Id="rId54" Type="http://schemas.openxmlformats.org/officeDocument/2006/relationships/tags" Target="NULL"/><Relationship Id="rId1" Type="http://schemas.openxmlformats.org/officeDocument/2006/relationships/tags" Target="../tags/tag11.xml"/><Relationship Id="rId6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9" Type="http://schemas.openxmlformats.org/officeDocument/2006/relationships/tags" Target="../tags/tag90.xml"/><Relationship Id="rId21" Type="http://schemas.openxmlformats.org/officeDocument/2006/relationships/tags" Target="../tags/tag72.xml"/><Relationship Id="rId34" Type="http://schemas.openxmlformats.org/officeDocument/2006/relationships/tags" Target="../tags/tag85.xml"/><Relationship Id="rId42" Type="http://schemas.openxmlformats.org/officeDocument/2006/relationships/tags" Target="../tags/tag93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29" Type="http://schemas.openxmlformats.org/officeDocument/2006/relationships/tags" Target="../tags/tag80.xml"/><Relationship Id="rId41" Type="http://schemas.openxmlformats.org/officeDocument/2006/relationships/tags" Target="../tags/tag9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tags" Target="../tags/tag8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572507" y="1492912"/>
            <a:ext cx="2221698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Arm – Part 2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</a:t>
            </a:r>
          </a:p>
        </p:txBody>
      </p:sp>
    </p:spTree>
    <p:extLst>
      <p:ext uri="{BB962C8B-B14F-4D97-AF65-F5344CB8AC3E}">
        <p14:creationId xmlns:p14="http://schemas.microsoft.com/office/powerpoint/2010/main" val="227894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613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8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59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5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878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5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4951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275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07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DE17-4EF5-1492-BFCD-055647AD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pointers to examine byte order (on pi-cluster)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D2FE6D-F63D-B614-5C08-44EAF07E4C3B}"/>
              </a:ext>
            </a:extLst>
          </p:cNvPr>
          <p:cNvSpPr/>
          <p:nvPr/>
        </p:nvSpPr>
        <p:spPr bwMode="auto">
          <a:xfrm>
            <a:off x="334015" y="1673596"/>
            <a:ext cx="7532948" cy="41488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SZ 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foo[SZ] = {0x11223344, 0xaabbccdd};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foo;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(unsigned char *)foo;</a:t>
            </a:r>
          </a:p>
          <a:p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SZ-1;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  0;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("foo[%d]: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(foo)-1;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 0;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("byte %d: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(unsigned int)*(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80D679-2A3A-0CE3-E976-9B14D1B08A44}"/>
              </a:ext>
            </a:extLst>
          </p:cNvPr>
          <p:cNvSpPr/>
          <p:nvPr/>
        </p:nvSpPr>
        <p:spPr bwMode="auto">
          <a:xfrm>
            <a:off x="8170439" y="813531"/>
            <a:ext cx="38655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kmuller@keithm-pi4:~$ 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foo[1]: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aabbccdd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foo[0]: 11223344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7: aa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6: bb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5: cc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4: dd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3: 11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2: 22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1: 33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0: 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53314E-92FF-7C57-0694-F366873ED9E4}"/>
              </a:ext>
            </a:extLst>
          </p:cNvPr>
          <p:cNvGrpSpPr/>
          <p:nvPr/>
        </p:nvGrpSpPr>
        <p:grpSpPr>
          <a:xfrm>
            <a:off x="8307566" y="3748022"/>
            <a:ext cx="2541946" cy="3022846"/>
            <a:chOff x="9900689" y="1854602"/>
            <a:chExt cx="2541946" cy="30228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A420C4-99DC-6EE8-1AEE-CA707264CA19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18FEF-6583-B1D8-EFAA-C687581E202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9F021E-3CCA-8702-9BDD-AB1F5BCF2D6E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CFD6CC-281A-8AC4-4710-B15CB2C2C881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BF323-A4E8-E4D8-60EB-233259CB66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0x44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07EF67-1C44-4C74-5BFC-3B498A1E50E5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92139-F0D1-2C92-84C4-B58C816CA416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A04BF-206A-49D0-7F11-3B5CB7A37866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248A0B-C65D-EE7A-DD17-4DB82823CF45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152D7-81A4-622C-36CC-A060C7EF4AF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82D77F-ECA6-5778-9031-B3905D525AAD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669242-0531-B9FF-0F24-F330EB1A71EE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95AC86-A396-1FB2-EFA6-3579E1E64139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0xdd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91FE9-D667-4D43-1798-A6F338FE80C9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D2C3B-DB38-CF46-2390-6E3C8FA95874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0xbb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CF04A5-43F1-4368-E68B-4DE23AE5CDB3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4F2A775-4AE8-C146-25B1-2B9C257B54A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964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532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362-B16A-5D4D-929A-065D91C2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8" y="161915"/>
            <a:ext cx="10515600" cy="326715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900876"/>
              </p:ext>
            </p:extLst>
          </p:nvPr>
        </p:nvGraphicFramePr>
        <p:xfrm>
          <a:off x="69277" y="2615466"/>
          <a:ext cx="12053453" cy="365759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4920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Syntax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&gt;&gt;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– 32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Sign extends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1 - 32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(x&gt;&gt;n)|(x&lt;&lt;(32-n));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right rotate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8006914" y="3096495"/>
            <a:ext cx="4054017" cy="3150786"/>
            <a:chOff x="7981119" y="1813123"/>
            <a:chExt cx="4054017" cy="315078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25" y="1813123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19" y="2658071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91" y="3416496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710" y="4181842"/>
              <a:ext cx="3108619" cy="782067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6F35-AC0F-CD46-B18E-AF28104F48C1}"/>
              </a:ext>
            </a:extLst>
          </p:cNvPr>
          <p:cNvGrpSpPr/>
          <p:nvPr/>
        </p:nvGrpSpPr>
        <p:grpSpPr>
          <a:xfrm>
            <a:off x="286816" y="465383"/>
            <a:ext cx="5582408" cy="1878518"/>
            <a:chOff x="209950" y="457200"/>
            <a:chExt cx="5582408" cy="187851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94EA85-36FC-F14D-B2FA-2F4E7B7378A7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C9CBF-F78B-9C47-8487-58E0FA2BDA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A4A246-486E-1D49-90B6-982CEB9FE77E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5CDDC7B-E048-8B4D-AF7B-7787696DF0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12E8D-0615-3C4B-BFBC-1B3A2CEB0875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02050A-387D-4543-8F97-6A90F46966B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D4AE29E-C2BC-354A-8988-1BFA100C922F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4D259-FC4C-7440-945C-1D91CC6EC1CD}"/>
              </a:ext>
            </a:extLst>
          </p:cNvPr>
          <p:cNvSpPr txBox="1"/>
          <p:nvPr/>
        </p:nvSpPr>
        <p:spPr>
          <a:xfrm>
            <a:off x="3444852" y="577492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B08E82-19D5-C345-8E39-2D12DC87F4FF}"/>
              </a:ext>
            </a:extLst>
          </p:cNvPr>
          <p:cNvSpPr txBox="1"/>
          <p:nvPr/>
        </p:nvSpPr>
        <p:spPr>
          <a:xfrm>
            <a:off x="2600933" y="575768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37EA491-2E5B-CE47-9794-A8FA4CB75E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3721" y="935458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10C8C97-6D46-8F48-9342-44A9DBEE8AA6}"/>
              </a:ext>
            </a:extLst>
          </p:cNvPr>
          <p:cNvSpPr txBox="1"/>
          <p:nvPr/>
        </p:nvSpPr>
        <p:spPr>
          <a:xfrm>
            <a:off x="2322450" y="1303086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B7B8AE-3469-7642-AA30-F827BAB0C087}"/>
              </a:ext>
            </a:extLst>
          </p:cNvPr>
          <p:cNvSpPr txBox="1"/>
          <p:nvPr/>
        </p:nvSpPr>
        <p:spPr>
          <a:xfrm>
            <a:off x="901279" y="1805792"/>
            <a:ext cx="507873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ABAEB-3BDF-4949-AAA3-F8378499B4C2}"/>
              </a:ext>
            </a:extLst>
          </p:cNvPr>
          <p:cNvGrpSpPr/>
          <p:nvPr/>
        </p:nvGrpSpPr>
        <p:grpSpPr>
          <a:xfrm>
            <a:off x="6417388" y="454491"/>
            <a:ext cx="5557196" cy="1889410"/>
            <a:chOff x="6417388" y="454491"/>
            <a:chExt cx="5557196" cy="188941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A63F1AF-BD9C-C141-9B65-44A162435970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C1347B-4BD2-4E49-95AF-6D5E75402D1F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BBDCBD-D29C-C543-AA5F-1F5CC6F260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4CB93B4-7EBA-814D-A9A7-0FA09E2FC65A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6071613-F5E4-AC4E-ADCB-90D0414DD2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001FDE5-6D88-944D-AFB2-27963F218641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394C034-2661-6245-A817-520CF75AFBB3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8E6F9C6-3FA1-8A40-BCBA-B1C66A7E9AF4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C503FB-2FBE-5E49-84CC-5DEAFA92C15E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5532784-9B63-B740-8047-246691436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627DE8-5F0C-CA4B-A005-A1996298F179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7EB093-0AEE-2B48-9655-BE4A7E1FBA60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7E0C89-4C38-F34F-B941-3C473A19C05B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494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compiler</a:t>
                </a:r>
              </a:p>
              <a:p>
                <a:pPr lvl="1"/>
                <a:r>
                  <a:rPr lang="en-US" sz="2200" dirty="0" err="1">
                    <a:solidFill>
                      <a:srgbClr val="0070C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162697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 // bit 31 is a one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5454791" y="3496757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neg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83A73F-503C-1085-AA05-FB22C7EB2719}"/>
              </a:ext>
            </a:extLst>
          </p:cNvPr>
          <p:cNvSpPr/>
          <p:nvPr/>
        </p:nvSpPr>
        <p:spPr bwMode="auto">
          <a:xfrm>
            <a:off x="579206" y="4354262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-1)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neg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</a:t>
            </a:r>
            <a:r>
              <a:rPr lang="en-US" dirty="0" err="1"/>
              <a:t>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00133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  // bit 31 is a zero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5724530" y="3396212"/>
            <a:ext cx="3663946" cy="2831730"/>
            <a:chOff x="854288" y="3916170"/>
            <a:chExt cx="3663946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572049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positive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B24FA-F461-01DF-3966-3FA66CDF07C0}"/>
              </a:ext>
            </a:extLst>
          </p:cNvPr>
          <p:cNvSpPr/>
          <p:nvPr/>
        </p:nvSpPr>
        <p:spPr bwMode="auto">
          <a:xfrm>
            <a:off x="1266886" y="4045434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0)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pos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8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07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147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70933"/>
            <a:chOff x="271969" y="4699467"/>
            <a:chExt cx="11203724" cy="21709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828914" y="2976020"/>
              <a:ext cx="155803" cy="6257421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813581" y="5316765"/>
              <a:ext cx="285172" cy="1705302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069520" y="6224069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3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9045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186726"/>
              </p:ext>
            </p:extLst>
          </p:nvPr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70935"/>
              </p:ext>
            </p:extLst>
          </p:nvPr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557331"/>
              </p:ext>
            </p:extLst>
          </p:nvPr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052871"/>
              </p:ext>
            </p:extLst>
          </p:nvPr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543489"/>
              </p:ext>
            </p:extLst>
          </p:nvPr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21107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2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0x11111111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1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5182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Rd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495836"/>
              </p:ext>
            </p:extLst>
          </p:nvPr>
        </p:nvGraphicFramePr>
        <p:xfrm>
          <a:off x="211331" y="3957362"/>
          <a:ext cx="11479730" cy="236455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41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47442" y="2849109"/>
            <a:ext cx="8481843" cy="35375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boolean</a:t>
            </a:r>
            <a:r>
              <a:rPr lang="en-US" b="1" dirty="0">
                <a:solidFill>
                  <a:srgbClr val="0070C0"/>
                </a:solidFill>
              </a:rPr>
              <a:t> &amp;&amp;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Booelan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595157"/>
              </p:ext>
            </p:extLst>
          </p:nvPr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353625"/>
              </p:ext>
            </p:extLst>
          </p:nvPr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8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67056</TotalTime>
  <Words>5495</Words>
  <Application>Microsoft Macintosh PowerPoint</Application>
  <PresentationFormat>Widescreen</PresentationFormat>
  <Paragraphs>1750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ＭＳ Ｐゴシック</vt:lpstr>
      <vt:lpstr>Arial</vt:lpstr>
      <vt:lpstr>Arial Regular</vt:lpstr>
      <vt:lpstr>Calibri</vt:lpstr>
      <vt:lpstr>Cambria Math</vt:lpstr>
      <vt:lpstr>Consolas</vt:lpstr>
      <vt:lpstr>Courier New</vt:lpstr>
      <vt:lpstr>Menlo</vt:lpstr>
      <vt:lpstr>Roboto</vt:lpstr>
      <vt:lpstr>Roboto Regular</vt:lpstr>
      <vt:lpstr>Symbol</vt:lpstr>
      <vt:lpstr>Times</vt:lpstr>
      <vt:lpstr>Times New Roman</vt:lpstr>
      <vt:lpstr>Theme1</vt:lpstr>
      <vt:lpstr>PowerPoint Presentation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Sign Extension in C: Type casts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Using pointers to examine byte order (on pi-cluster)</vt:lpstr>
      <vt:lpstr>Shift and Rotate Instructions</vt:lpstr>
      <vt:lpstr>Shift Operations in C</vt:lpstr>
      <vt:lpstr>Arithmetic Shift Right Example: Testing Sign</vt:lpstr>
      <vt:lpstr>Arithmetic Shift Right Example: Testing SIgn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Masking Summary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2909</cp:revision>
  <cp:lastPrinted>2022-12-09T05:34:31Z</cp:lastPrinted>
  <dcterms:created xsi:type="dcterms:W3CDTF">2018-10-05T16:35:28Z</dcterms:created>
  <dcterms:modified xsi:type="dcterms:W3CDTF">2024-05-12T17:19:49Z</dcterms:modified>
  <cp:category/>
</cp:coreProperties>
</file>